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8" r:id="rId5"/>
    <p:sldId id="390" r:id="rId6"/>
    <p:sldId id="439" r:id="rId7"/>
    <p:sldId id="437" r:id="rId8"/>
    <p:sldId id="436" r:id="rId9"/>
    <p:sldId id="438" r:id="rId10"/>
    <p:sldId id="440" r:id="rId11"/>
    <p:sldId id="442" r:id="rId12"/>
    <p:sldId id="443" r:id="rId13"/>
    <p:sldId id="441" r:id="rId14"/>
    <p:sldId id="444" r:id="rId15"/>
    <p:sldId id="445" r:id="rId16"/>
    <p:sldId id="446" r:id="rId17"/>
    <p:sldId id="256" r:id="rId18"/>
    <p:sldId id="44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C57A3-8569-45BE-BCB1-8F1DB568E66C}" v="1" dt="2023-12-12T08:31:38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1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301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A53C57A3-8569-45BE-BCB1-8F1DB568E66C}"/>
    <pc:docChg chg="custSel delSld modSld">
      <pc:chgData name="Stijn Weijermars" userId="2933e1d2-70ff-47b3-ad61-d61e32fda646" providerId="ADAL" clId="{A53C57A3-8569-45BE-BCB1-8F1DB568E66C}" dt="2023-12-12T08:31:34.637" v="5" actId="47"/>
      <pc:docMkLst>
        <pc:docMk/>
      </pc:docMkLst>
      <pc:sldChg chg="del">
        <pc:chgData name="Stijn Weijermars" userId="2933e1d2-70ff-47b3-ad61-d61e32fda646" providerId="ADAL" clId="{A53C57A3-8569-45BE-BCB1-8F1DB568E66C}" dt="2023-12-12T08:31:34.637" v="5" actId="47"/>
        <pc:sldMkLst>
          <pc:docMk/>
          <pc:sldMk cId="1823581371" sldId="256"/>
        </pc:sldMkLst>
      </pc:sldChg>
      <pc:sldChg chg="modSp mod">
        <pc:chgData name="Stijn Weijermars" userId="2933e1d2-70ff-47b3-ad61-d61e32fda646" providerId="ADAL" clId="{A53C57A3-8569-45BE-BCB1-8F1DB568E66C}" dt="2023-12-12T08:26:33.022" v="4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A53C57A3-8569-45BE-BCB1-8F1DB568E66C}" dt="2023-12-12T08:26:33.022" v="4" actId="20577"/>
          <ac:spMkLst>
            <pc:docMk/>
            <pc:sldMk cId="3878736986" sldId="268"/>
            <ac:spMk id="8" creationId="{BBD7C9EE-C66F-4B59-9527-5D3C27382E5E}"/>
          </ac:spMkLst>
        </pc:spChg>
      </pc:sldChg>
      <pc:sldMasterChg chg="delSldLayout">
        <pc:chgData name="Stijn Weijermars" userId="2933e1d2-70ff-47b3-ad61-d61e32fda646" providerId="ADAL" clId="{A53C57A3-8569-45BE-BCB1-8F1DB568E66C}" dt="2023-12-12T08:31:34.637" v="5" actId="47"/>
        <pc:sldMasterMkLst>
          <pc:docMk/>
          <pc:sldMasterMk cId="3796236846" sldId="2147483648"/>
        </pc:sldMasterMkLst>
        <pc:sldLayoutChg chg="del">
          <pc:chgData name="Stijn Weijermars" userId="2933e1d2-70ff-47b3-ad61-d61e32fda646" providerId="ADAL" clId="{A53C57A3-8569-45BE-BCB1-8F1DB568E66C}" dt="2023-12-12T08:31:34.637" v="5" actId="47"/>
          <pc:sldLayoutMkLst>
            <pc:docMk/>
            <pc:sldMasterMk cId="3796236846" sldId="2147483648"/>
            <pc:sldLayoutMk cId="1693601142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12-12-2023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12-12-2023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12-12-2023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12-12-2023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12-12-2023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12-12-2023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60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12-12-2023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12-12-2023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1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water.nl/onderwerpen/hoe-ontstaat-wateroverlast" TargetMode="External"/><Relationship Id="rId2" Type="http://schemas.openxmlformats.org/officeDocument/2006/relationships/hyperlink" Target="https://www.knmi.nl/over-het-knmi/nieuws/water-vraagt-meer-ruimte-in-stad-van-de-toekom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l.thegreencities.eu/best-practic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Water &amp; Energie De wereld en ik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12-12-2023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IBS De wereld en ik </a:t>
            </a:r>
          </a:p>
          <a:p>
            <a:r>
              <a:rPr lang="nl-NL" dirty="0"/>
              <a:t>Les 3</a:t>
            </a:r>
            <a:endParaRPr lang="nl-NL" dirty="0">
              <a:cs typeface="Arial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sz="5400" dirty="0"/>
              <a:t>Naar veerkrachtige steden 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8C19A-B705-82D2-1696-D644C996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Bufferen en infiltreren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35745D9-8588-38B6-AAAE-76596C854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022"/>
          <a:stretch/>
        </p:blipFill>
        <p:spPr>
          <a:xfrm>
            <a:off x="4984955" y="1544557"/>
            <a:ext cx="6514222" cy="38297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BB9A03-664B-DE58-5CC2-F76FAC6A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E7ECDD-71D8-9976-8C71-9386B047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CAB4074-E51C-F889-4E2F-EAB15C2C151A}"/>
              </a:ext>
            </a:extLst>
          </p:cNvPr>
          <p:cNvSpPr txBox="1"/>
          <p:nvPr/>
        </p:nvSpPr>
        <p:spPr>
          <a:xfrm>
            <a:off x="560439" y="1339154"/>
            <a:ext cx="4424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Beleid van stedelijke waterhuishouding: vertragen van de afvoer door zo lang mogelijk vast te houden of direct te infiltreren</a:t>
            </a:r>
          </a:p>
          <a:p>
            <a:endParaRPr lang="nl-NL" dirty="0"/>
          </a:p>
          <a:p>
            <a:r>
              <a:rPr lang="nl-NL" dirty="0"/>
              <a:t>Helpen wateroverlast en wateronderlast (droogte) te voorkomen</a:t>
            </a:r>
          </a:p>
        </p:txBody>
      </p:sp>
    </p:spTree>
    <p:extLst>
      <p:ext uri="{BB962C8B-B14F-4D97-AF65-F5344CB8AC3E}">
        <p14:creationId xmlns:p14="http://schemas.microsoft.com/office/powerpoint/2010/main" val="232106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91C055B-D5E7-5E05-58ED-251752BDC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786" y="1143707"/>
            <a:ext cx="6667500" cy="4676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2F06832-FD23-3676-1AD0-0C40E8CF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Decentrale zuivering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B100C-000E-58E5-E24C-8EEFF633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1727436"/>
            <a:ext cx="4471895" cy="4419599"/>
          </a:xfrm>
        </p:spPr>
        <p:txBody>
          <a:bodyPr/>
          <a:lstStyle/>
          <a:p>
            <a:r>
              <a:rPr lang="nl-NL" dirty="0"/>
              <a:t>Huidige centrale zuivering kent lange transportafstanden, hoog energieverbruik en verwerking slib</a:t>
            </a:r>
          </a:p>
          <a:p>
            <a:endParaRPr lang="nl-NL" dirty="0"/>
          </a:p>
          <a:p>
            <a:r>
              <a:rPr lang="nl-NL" dirty="0"/>
              <a:t>Voordelen biologische decentrale zuiveringssystemen; geen slib en chemicaliën en energiezuiniger.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3739AB-25C8-2372-437C-E7F564CA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20E34D-DF94-382F-B1A5-69DD2F8F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6663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946F0-DA03-699A-25E6-A3BAB42D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‘ander’ water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F89F60D-8571-6D44-12FE-08DCEFBD4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07" y="1568522"/>
            <a:ext cx="5943600" cy="40767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666AA1-578F-856E-6287-1A79CC0F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5ED26E-73B5-610E-F86D-D20AFF56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E997A7-2135-09CA-8596-D7485D5B7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642" y="1828799"/>
            <a:ext cx="4383058" cy="22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8CDB8-56A4-35E0-F824-583E89B9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Water-robuust inrichten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3025926-5EDB-64E8-6017-5BD083509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2857" y="1642770"/>
            <a:ext cx="6426649" cy="4213216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E60F09-A2F9-077C-E11E-D8A33C31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C439AA-48B5-534A-C6FD-453AF1F4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D58140-6DA0-FFC1-D6EF-356F2F79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13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55E691D-C212-2A7E-F075-AC9C898CC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41" t="-935" r="-736" b="935"/>
          <a:stretch/>
        </p:blipFill>
        <p:spPr>
          <a:xfrm>
            <a:off x="430653" y="3783649"/>
            <a:ext cx="3066036" cy="21621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31A2DF-7363-AFDC-B882-512FF4AC2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14"/>
          <a:stretch/>
        </p:blipFill>
        <p:spPr>
          <a:xfrm>
            <a:off x="430653" y="1621474"/>
            <a:ext cx="3109298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DB92E6A-A7C8-41F9-B79D-37489955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1452450"/>
            <a:ext cx="511780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Een verslag over de duurzame aspecten binnen een specialisatie. Kies één specialisatie. In het verslag behandel je minimaal: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natuur en milieu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Duurzaamheid op het gebied van mens en maatschappij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Een probleem met duurzaamheid dat op dit moment speelt binnen het gebied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3 duurzame ontwikkelingen die op dit moment plaatsvinden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ea typeface="Calibri" pitchFamily="34" charset="0"/>
                <a:cs typeface="Arial" charset="0"/>
              </a:rPr>
              <a:t>Jouw mening over duurzaamheid binnen de specialisatie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990B72-A110-45E1-8E77-9E6EA693F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3277564"/>
            <a:ext cx="5117803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</a:t>
            </a:r>
            <a: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Kies de specialisatie die je het meest aanspreekt en waar je je graag verder in wilt verdiepen.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Ga op zoek naar minimaal 6 verdiepende artikelen die iets schrijven over duurzaamheid in de sector</a:t>
            </a:r>
            <a:r>
              <a:rPr lang="nl-NL" sz="1200">
                <a:ea typeface="Calibri" pitchFamily="34" charset="0"/>
                <a:cs typeface="Arial" charset="0"/>
              </a:rPr>
              <a:t>. </a:t>
            </a:r>
            <a:endParaRPr lang="nl-NL" sz="1200" dirty="0">
              <a:ea typeface="Calibri" pitchFamily="34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Lees ze allemaal door en probeer een mening te vormen over het thema. Zoek eventueel naar extra verdiepingsmateriaal in de vorm van filmpjes, vlogs, blogs, etc.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Beschrijf de verschillende aspecten van duurzaamheid binnen de specialisatie.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 elke specialisatie zijn ook problemen en/of uitdagingen. Ga op zoek naar een probleem dat op dit moment speelt.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Zoek op welke ontwikkelingen er gaande zijn, vaak zijn deze ontwikkelingen een reactie op de problemen/uitdagingen.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Denk aan de APA bronvermelding! De verschillende artikelen die gebruikt zijn als bron moeten terug te vinden zijn in het document volgens de APA-bronvermelding regels.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061C9-C4DD-44E3-9EA9-A918EE8F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705980"/>
            <a:ext cx="465332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  <a:r>
              <a:rPr lang="nl-NL" sz="1200" b="1" dirty="0">
                <a:ea typeface="Calibri" pitchFamily="34" charset="0"/>
                <a:cs typeface="Arial" charset="0"/>
              </a:rPr>
              <a:t>	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Teams.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/>
              </a:rPr>
              <a:t>Tijdens de expertlessen wordt dit besproken.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/>
              </a:rPr>
              <a:t>Je wordt in een feedback </a:t>
            </a:r>
            <a:r>
              <a:rPr lang="nl-NL" sz="1200" dirty="0" err="1">
                <a:ea typeface="Calibri" pitchFamily="34" charset="0"/>
                <a:cs typeface="Arial"/>
              </a:rPr>
              <a:t>friends</a:t>
            </a:r>
            <a:r>
              <a:rPr lang="nl-NL" sz="1200" dirty="0">
                <a:ea typeface="Calibri" pitchFamily="34" charset="0"/>
                <a:cs typeface="Arial"/>
              </a:rPr>
              <a:t> groepje geplaatst.</a:t>
            </a:r>
            <a:endParaRPr lang="nl-NL" sz="1200" dirty="0">
              <a:ea typeface="Calibri" pitchFamily="34" charset="0"/>
              <a:cs typeface="Arial" panose="020B0604020202020204" pitchFamily="34" charset="0"/>
            </a:endParaRP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 op je eigen werk.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/>
              </a:rPr>
              <a:t>Deadline product: 15 december 2023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/>
              </a:rPr>
              <a:t>Bijeenkomst feedback </a:t>
            </a:r>
            <a:r>
              <a:rPr lang="nl-NL" sz="1200" dirty="0" err="1">
                <a:cs typeface="Arial"/>
              </a:rPr>
              <a:t>friends</a:t>
            </a:r>
            <a:r>
              <a:rPr lang="nl-NL" sz="1200">
                <a:cs typeface="Arial"/>
              </a:rPr>
              <a:t>: 22 december 2023</a:t>
            </a:r>
            <a:endParaRPr lang="nl-NL" sz="1200" b="1" dirty="0">
              <a:cs typeface="Arial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7C81F5A-702C-4684-A84E-07B3FDB5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2829638"/>
            <a:ext cx="465332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Introductie leerarrangement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Expert lessen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Lessen duurzame ontwikkeling/Verborgen impact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8B89028-377B-4E1B-A9C2-8B9EAD7D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3990699"/>
            <a:ext cx="465332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defRPr/>
            </a:pPr>
            <a:r>
              <a:rPr lang="nl-NL" sz="1200" dirty="0">
                <a:ea typeface="Calibri" pitchFamily="34" charset="0"/>
                <a:cs typeface="Arial" charset="0"/>
              </a:rPr>
              <a:t>Wiki, De verborgen impact, internet onderwerpen: duurzaamheid, duurzame ontwikkeling, </a:t>
            </a:r>
            <a:r>
              <a:rPr lang="nl-NL" sz="1200" dirty="0" err="1">
                <a:ea typeface="Calibri" pitchFamily="34" charset="0"/>
                <a:cs typeface="Arial" charset="0"/>
              </a:rPr>
              <a:t>foodwaste</a:t>
            </a:r>
            <a:r>
              <a:rPr lang="nl-NL" sz="1200" dirty="0">
                <a:ea typeface="Calibri" pitchFamily="34" charset="0"/>
                <a:cs typeface="Arial" charset="0"/>
              </a:rPr>
              <a:t>, klimaatadaptatie, klimaatneutraal, energieneutraal, duurzame evenementen </a:t>
            </a:r>
            <a:endParaRPr lang="nl-NL" sz="1200" b="1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D839FA-DBF9-4B97-B4E0-E0D5FA090A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175" y="1488021"/>
            <a:ext cx="263290" cy="321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7846FA-AEA9-48BF-84AC-A6A15639D8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083" y="3429000"/>
            <a:ext cx="266283" cy="4163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3DFC19-B813-4BBC-8F6F-7F6CE2516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05" y="5386694"/>
            <a:ext cx="1768329" cy="854054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3D9B0C0-B696-456D-A62E-2B9826DB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757399"/>
            <a:ext cx="511780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FF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lang="nl-NL" sz="12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</a:br>
            <a:r>
              <a:rPr lang="nl-NL" sz="1200" dirty="0">
                <a:cs typeface="Arial" charset="0"/>
              </a:rPr>
              <a:t>Informeren over de </a:t>
            </a:r>
            <a:r>
              <a:rPr lang="nl-NL" sz="1200" dirty="0">
                <a:ea typeface="Calibri" pitchFamily="34" charset="0"/>
                <a:cs typeface="Arial" charset="0"/>
              </a:rPr>
              <a:t>duurzame aspecten binnen de verschillende specialisaties. </a:t>
            </a:r>
          </a:p>
          <a:p>
            <a:r>
              <a:rPr lang="nl-NL" sz="1200" dirty="0">
                <a:ea typeface="Calibri" pitchFamily="34" charset="0"/>
                <a:cs typeface="Arial" charset="0"/>
              </a:rPr>
              <a:t>Informatie verzamelen door middel van deskresearch. </a:t>
            </a:r>
          </a:p>
        </p:txBody>
      </p:sp>
      <p:sp>
        <p:nvSpPr>
          <p:cNvPr id="13" name="Rechthoek 1">
            <a:extLst>
              <a:ext uri="{FF2B5EF4-FFF2-40B4-BE49-F238E27FC236}">
                <a16:creationId xmlns:a16="http://schemas.microsoft.com/office/drawing/2014/main" id="{4DAFC57E-81AB-41B3-A9E4-9FFC85CE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24" y="111395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>
                <a:latin typeface="Calibri" pitchFamily="34" charset="0"/>
              </a:rPr>
              <a:t>2324 DWI TP2 </a:t>
            </a:r>
            <a:r>
              <a:rPr lang="nl-NL" sz="2800" dirty="0">
                <a:latin typeface="Calibri" pitchFamily="34" charset="0"/>
              </a:rPr>
              <a:t>Duurzaamheid in een specialisatie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59B02A-95C4-4F90-AA1E-159D81280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617558" y="738840"/>
            <a:ext cx="299335" cy="4124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D9CBE1-C4AA-4AA9-8C0F-20F3965652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3793" y="772033"/>
            <a:ext cx="385812" cy="26305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720C8B-1984-4724-92E5-67357077CEF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0122" y="3990699"/>
            <a:ext cx="299225" cy="2907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B68333-96DF-424F-9C61-9346FB038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7050" t="33024" r="61669" b="30375"/>
          <a:stretch/>
        </p:blipFill>
        <p:spPr>
          <a:xfrm>
            <a:off x="6800215" y="2867301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E4CD0-C8E2-CCEB-0776-047F6D5E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8A147D-8DA2-F8B4-9375-261DD9FB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Bekijk deze websites: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https://www.knmi.nl/over-het-knmi/nieuws/water-vraagt-meer-ruimte-in-stad-van-de-toekomst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3"/>
              </a:rPr>
              <a:t>https://www.onswater.nl/onderwerpen/hoe-ontstaat-wateroverlast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4"/>
              </a:rPr>
              <a:t>https://nl.thegreencities.eu/best-practices/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en geef aan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1) Wat de uitdagingen zijn nu en in </a:t>
            </a:r>
            <a:r>
              <a:rPr lang="nl-NL"/>
              <a:t>de toekomst?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2) Welke oplossingen jullie echt goed vinden en waarom?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20A3DF-38FD-A6D7-CDE2-58AAFB9D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7012C5-109B-7C2B-CA2F-5E78A512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4000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A55ED-E24C-4974-85BF-562AA58D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675" y="2717334"/>
            <a:ext cx="10108030" cy="1160403"/>
          </a:xfrm>
        </p:spPr>
        <p:txBody>
          <a:bodyPr/>
          <a:lstStyle/>
          <a:p>
            <a:r>
              <a:rPr lang="nl-NL" dirty="0"/>
              <a:t>Hoe zat het ook al weer?</a:t>
            </a:r>
          </a:p>
        </p:txBody>
      </p:sp>
    </p:spTree>
    <p:extLst>
      <p:ext uri="{BB962C8B-B14F-4D97-AF65-F5344CB8AC3E}">
        <p14:creationId xmlns:p14="http://schemas.microsoft.com/office/powerpoint/2010/main" val="3833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99222F3-43CF-DB09-1F08-58DF77B2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6504753" y="1256862"/>
            <a:ext cx="4594167" cy="43442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Klimaattrends en effecten op onze leefomgeving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Trends:</a:t>
            </a:r>
          </a:p>
          <a:p>
            <a:r>
              <a:rPr lang="nl-NL" dirty="0"/>
              <a:t>Het wordt warmer;</a:t>
            </a:r>
          </a:p>
          <a:p>
            <a:r>
              <a:rPr lang="nl-NL" dirty="0"/>
              <a:t>Het wordt natter;</a:t>
            </a:r>
          </a:p>
          <a:p>
            <a:r>
              <a:rPr lang="nl-NL" dirty="0"/>
              <a:t>Het wordt droger;</a:t>
            </a:r>
          </a:p>
          <a:p>
            <a:r>
              <a:rPr lang="nl-NL" dirty="0"/>
              <a:t>De zeespiegel stijgt;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216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99222F3-43CF-DB09-1F08-58DF77B2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6504753" y="1256862"/>
            <a:ext cx="4594167" cy="43442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Klimaattrends en effecten op onze </a:t>
            </a:r>
            <a:r>
              <a:rPr lang="nl-NL" dirty="0">
                <a:solidFill>
                  <a:srgbClr val="FF0000"/>
                </a:solidFill>
              </a:rPr>
              <a:t>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Trends:</a:t>
            </a:r>
          </a:p>
          <a:p>
            <a:r>
              <a:rPr lang="nl-NL" dirty="0"/>
              <a:t>Het wordt warmer;</a:t>
            </a:r>
          </a:p>
          <a:p>
            <a:r>
              <a:rPr lang="nl-NL" dirty="0"/>
              <a:t>Het wordt natter;</a:t>
            </a:r>
          </a:p>
          <a:p>
            <a:r>
              <a:rPr lang="nl-NL" dirty="0"/>
              <a:t>Het wordt droger;</a:t>
            </a:r>
          </a:p>
          <a:p>
            <a:r>
              <a:rPr lang="nl-NL" dirty="0"/>
              <a:t>De zeespiegel stijgt;</a:t>
            </a:r>
          </a:p>
          <a:p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AC07C44-010A-7CAC-6D8E-1563CFC77EF4}"/>
              </a:ext>
            </a:extLst>
          </p:cNvPr>
          <p:cNvSpPr/>
          <p:nvPr/>
        </p:nvSpPr>
        <p:spPr>
          <a:xfrm>
            <a:off x="8801837" y="2220870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F4723F0-6837-382E-E1B6-C6CFF695FFED}"/>
              </a:ext>
            </a:extLst>
          </p:cNvPr>
          <p:cNvSpPr/>
          <p:nvPr/>
        </p:nvSpPr>
        <p:spPr>
          <a:xfrm>
            <a:off x="7697675" y="2220870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29412C9-A9EE-25F8-47A8-AAE21A2B545D}"/>
              </a:ext>
            </a:extLst>
          </p:cNvPr>
          <p:cNvSpPr/>
          <p:nvPr/>
        </p:nvSpPr>
        <p:spPr>
          <a:xfrm>
            <a:off x="7697675" y="3336685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10FDB-3D1A-4B26-8E7C-DEE69287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Naar veerkrachtige steden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DF01C-C5CA-3B90-26F9-8AE9BACF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steden in de toekomst leefbaar te houden wordt gezocht naar vernieuwende manieren om steden veerkrachtiger te maken. </a:t>
            </a:r>
          </a:p>
          <a:p>
            <a:endParaRPr lang="nl-NL" dirty="0"/>
          </a:p>
          <a:p>
            <a:r>
              <a:rPr lang="nl-NL" dirty="0"/>
              <a:t>Integrale oplossingen het meest kansrijk: Groenblauwe netwerken</a:t>
            </a:r>
          </a:p>
          <a:p>
            <a:endParaRPr lang="nl-NL" dirty="0"/>
          </a:p>
          <a:p>
            <a:r>
              <a:rPr lang="nl-NL" dirty="0"/>
              <a:t>Met groenblauwe stedenbouw worden zeven thema’s aangepakt;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Klimaatadaptatie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Verzachten hittestress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Verbeteren biodiversiteit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Voedselproductie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Verbeteren luchtkwaliteit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Duurzame energieproductie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 err="1"/>
              <a:t>Leefkwaliteit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5988F-E548-3200-66BC-C424A40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35FAE3-2B77-01C8-0C33-475BCF5E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E895EA-49F8-EC7F-26D7-22BA0031A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7842200" y="3291747"/>
            <a:ext cx="3000814" cy="283759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FA226EA-FF30-E791-4BE0-E59DAFBA59CA}"/>
              </a:ext>
            </a:extLst>
          </p:cNvPr>
          <p:cNvSpPr/>
          <p:nvPr/>
        </p:nvSpPr>
        <p:spPr>
          <a:xfrm>
            <a:off x="8447876" y="3333135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10C6BA8A-172F-B1DD-8999-ECCF647DB874}"/>
              </a:ext>
            </a:extLst>
          </p:cNvPr>
          <p:cNvSpPr/>
          <p:nvPr/>
        </p:nvSpPr>
        <p:spPr>
          <a:xfrm>
            <a:off x="8016240" y="4582815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72FB8AB-A9AB-1575-F8E0-2C41344C8D68}"/>
              </a:ext>
            </a:extLst>
          </p:cNvPr>
          <p:cNvSpPr/>
          <p:nvPr/>
        </p:nvSpPr>
        <p:spPr>
          <a:xfrm>
            <a:off x="9696581" y="3332972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167C4ED-F825-133E-18BC-B1AC62ABE57E}"/>
              </a:ext>
            </a:extLst>
          </p:cNvPr>
          <p:cNvSpPr/>
          <p:nvPr/>
        </p:nvSpPr>
        <p:spPr>
          <a:xfrm>
            <a:off x="9696581" y="5349731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A8E368A-E59D-64FD-D94D-7CE058755A73}"/>
              </a:ext>
            </a:extLst>
          </p:cNvPr>
          <p:cNvSpPr/>
          <p:nvPr/>
        </p:nvSpPr>
        <p:spPr>
          <a:xfrm>
            <a:off x="9085006" y="5349731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B32F35EE-1FB6-D5E0-3146-5DF21C7482B2}"/>
              </a:ext>
            </a:extLst>
          </p:cNvPr>
          <p:cNvSpPr/>
          <p:nvPr/>
        </p:nvSpPr>
        <p:spPr>
          <a:xfrm>
            <a:off x="10075115" y="3964203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4AE530D-FA3C-DF7A-319E-94E91D933131}"/>
              </a:ext>
            </a:extLst>
          </p:cNvPr>
          <p:cNvSpPr/>
          <p:nvPr/>
        </p:nvSpPr>
        <p:spPr>
          <a:xfrm>
            <a:off x="10075115" y="4592264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6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A1154-0A67-9624-6BF8-9F7CF229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Groenblauwe netwerken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160B5-05BC-951B-407C-77D378F0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Invulling aan de hand van de volgende onderwerpen:</a:t>
            </a:r>
          </a:p>
          <a:p>
            <a:endParaRPr lang="nl-NL" dirty="0"/>
          </a:p>
          <a:p>
            <a:r>
              <a:rPr lang="nl-NL" dirty="0"/>
              <a:t>Wateropgave 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Hitte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Biodiversiteit 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Stadslandbouw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Luchtkwaliteit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Energie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Sociaal-maatschappelijke en economische waarde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9649B-7507-BD9D-76A9-6793CCE8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FC91F9-F28A-8688-43B2-7DCBFFD6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5671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499849C9-F9FE-1206-BA63-C2A940FBD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40" y="1735481"/>
            <a:ext cx="4835546" cy="23767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1DD004-59F4-7758-2C90-B548C96E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43DF9-3AC5-080B-84FF-608ACCD2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359689" cy="4419599"/>
          </a:xfrm>
        </p:spPr>
        <p:txBody>
          <a:bodyPr/>
          <a:lstStyle/>
          <a:p>
            <a:r>
              <a:rPr lang="nl-NL" dirty="0"/>
              <a:t>Doelstelling waterhuishouding in de stad:</a:t>
            </a:r>
          </a:p>
          <a:p>
            <a:pPr lvl="1"/>
            <a:r>
              <a:rPr lang="nl-NL" dirty="0"/>
              <a:t>Geen schade bij piekbuien </a:t>
            </a:r>
          </a:p>
          <a:p>
            <a:pPr lvl="1"/>
            <a:r>
              <a:rPr lang="nl-NL" dirty="0"/>
              <a:t>Geen problemen bij (aanhoudende) droogte</a:t>
            </a:r>
          </a:p>
          <a:p>
            <a:pPr lvl="1"/>
            <a:r>
              <a:rPr lang="nl-NL" dirty="0"/>
              <a:t>Stad voorzien van schoon drinkwater en verwerking afvalwater</a:t>
            </a:r>
          </a:p>
          <a:p>
            <a:pPr lvl="1"/>
            <a:endParaRPr lang="nl-NL" dirty="0"/>
          </a:p>
          <a:p>
            <a:r>
              <a:rPr lang="nl-NL" dirty="0"/>
              <a:t>Huidige stedelijke waterbalans is kwetsbaar en kunstmatig, door klimaatverandering raakt de stedelijke klimaathuishouding verder uit balans.</a:t>
            </a:r>
          </a:p>
          <a:p>
            <a:pPr marL="216000" lvl="1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49E82-E08D-CE78-7435-B7588A3F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4088B1-59A3-F863-CD0A-88580D93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A9D24C-03A3-06DF-0C96-DD9AB8B8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7" y="4297039"/>
            <a:ext cx="3847726" cy="21390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BCC403E-E7DF-D8FA-6893-783F061D823C}"/>
              </a:ext>
            </a:extLst>
          </p:cNvPr>
          <p:cNvSpPr txBox="1"/>
          <p:nvPr/>
        </p:nvSpPr>
        <p:spPr>
          <a:xfrm>
            <a:off x="892334" y="4297039"/>
            <a:ext cx="316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Watersysteem/hydrologische waterkringloop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BAB3C46-C9FA-1C18-9AA3-119D7E6F3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530" y="4690696"/>
            <a:ext cx="4770792" cy="209723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77DA7E5A-80E9-2242-94A5-8EBF6AF93AE1}"/>
              </a:ext>
            </a:extLst>
          </p:cNvPr>
          <p:cNvSpPr txBox="1"/>
          <p:nvPr/>
        </p:nvSpPr>
        <p:spPr>
          <a:xfrm>
            <a:off x="7445534" y="4021174"/>
            <a:ext cx="316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Stedelijke  waterkringloop</a:t>
            </a:r>
          </a:p>
        </p:txBody>
      </p:sp>
    </p:spTree>
    <p:extLst>
      <p:ext uri="{BB962C8B-B14F-4D97-AF65-F5344CB8AC3E}">
        <p14:creationId xmlns:p14="http://schemas.microsoft.com/office/powerpoint/2010/main" val="327507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DD004-59F4-7758-2C90-B548C96E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43DF9-3AC5-080B-84FF-608ACCD2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359689" cy="4419599"/>
          </a:xfrm>
        </p:spPr>
        <p:txBody>
          <a:bodyPr/>
          <a:lstStyle/>
          <a:p>
            <a:r>
              <a:rPr lang="nl-NL" dirty="0"/>
              <a:t>Om stedelijke waterbalans meer in evenwicht te brengen is een integraal waterplan noodzakelijk:</a:t>
            </a:r>
          </a:p>
          <a:p>
            <a:pPr lvl="1"/>
            <a:r>
              <a:rPr lang="nl-NL" dirty="0"/>
              <a:t>Inzicht in natuurlijke condities; bodemsoort, grondwaterstand, neerslag, kwel enz.</a:t>
            </a:r>
          </a:p>
          <a:p>
            <a:pPr lvl="1"/>
            <a:r>
              <a:rPr lang="nl-NL" dirty="0"/>
              <a:t>Overzicht van waterstromen t.g.v. menselijke activiteiten (kwantitatief en kwalitatief)</a:t>
            </a:r>
          </a:p>
          <a:p>
            <a:pPr lvl="1"/>
            <a:r>
              <a:rPr lang="nl-NL" dirty="0"/>
              <a:t>Doelstelling moet aansluiten op de (on-)mogelijkheden van de natuurlijke waterbalans</a:t>
            </a:r>
          </a:p>
          <a:p>
            <a:pPr marL="216000" lvl="1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49E82-E08D-CE78-7435-B7588A3F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4088B1-59A3-F863-CD0A-88580D93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2935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75361-D5A0-9C82-F143-2802B84D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zichtbaar maken: bovengrondse afvoer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33C03-FCBF-40DA-1CA5-289FE6B66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Watersysteem zichtbaar; minder kansen op foute aansluitingen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FA0EF1-EEE9-83DA-E847-5967B03C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12-12-2023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9AB36E-0A7F-A8EC-989F-EE58ECCF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835B69-2C26-668B-83D5-9E483232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65" y="2164764"/>
            <a:ext cx="2336122" cy="345143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6EA40C3-4119-3485-8B9C-DC88FF430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53" y="2547441"/>
            <a:ext cx="3518610" cy="19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12254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2c4f0c93-2979-4f27-aab2-70de95932352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BD358-E440-4551-BAFF-5D007C871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283</TotalTime>
  <Words>760</Words>
  <Application>Microsoft Office PowerPoint</Application>
  <PresentationFormat>Breedbeeld</PresentationFormat>
  <Paragraphs>139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Yuverta</vt:lpstr>
      <vt:lpstr>Naar veerkrachtige steden </vt:lpstr>
      <vt:lpstr>Hoe zat het ook al weer?</vt:lpstr>
      <vt:lpstr>Klimaattrends en effecten op onze leefomgeving</vt:lpstr>
      <vt:lpstr>Klimaattrends en effecten op onze stad</vt:lpstr>
      <vt:lpstr>Naar veerkrachtige steden</vt:lpstr>
      <vt:lpstr>Groenblauwe netwerken</vt:lpstr>
      <vt:lpstr>Wateropgave</vt:lpstr>
      <vt:lpstr>Wateropgave</vt:lpstr>
      <vt:lpstr>Water zichtbaar maken: bovengrondse afvoer</vt:lpstr>
      <vt:lpstr>Bufferen en infiltreren</vt:lpstr>
      <vt:lpstr>Decentrale zuivering</vt:lpstr>
      <vt:lpstr>Gebruik ‘ander’ water</vt:lpstr>
      <vt:lpstr>Water-robuust inrichten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36</cp:revision>
  <dcterms:created xsi:type="dcterms:W3CDTF">2021-03-01T11:59:21Z</dcterms:created>
  <dcterms:modified xsi:type="dcterms:W3CDTF">2023-12-12T08:31:45Z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